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3" r:id="rId1"/>
  </p:sldMasterIdLst>
  <p:sldIdLst>
    <p:sldId id="256" r:id="rId2"/>
    <p:sldId id="267" r:id="rId3"/>
    <p:sldId id="275" r:id="rId4"/>
    <p:sldId id="276" r:id="rId5"/>
    <p:sldId id="278" r:id="rId6"/>
    <p:sldId id="279" r:id="rId7"/>
    <p:sldId id="280" r:id="rId8"/>
    <p:sldId id="281" r:id="rId9"/>
    <p:sldId id="282" r:id="rId10"/>
    <p:sldId id="283" r:id="rId11"/>
    <p:sldId id="28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20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A5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/>
    <p:restoredTop sz="94375"/>
  </p:normalViewPr>
  <p:slideViewPr>
    <p:cSldViewPr snapToGrid="0" snapToObjects="1">
      <p:cViewPr varScale="1">
        <p:scale>
          <a:sx n="71" d="100"/>
          <a:sy n="71" d="100"/>
        </p:scale>
        <p:origin x="192" y="184"/>
      </p:cViewPr>
      <p:guideLst>
        <p:guide pos="3840"/>
        <p:guide orient="horz" pos="220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13747"/>
            <a:ext cx="12188825" cy="457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-1" y="6349622"/>
            <a:ext cx="12188825" cy="640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anchor="ctr" anchorCtr="1"/>
          <a:lstStyle>
            <a:lvl1pPr>
              <a:defRPr>
                <a:ln>
                  <a:noFill/>
                </a:ln>
              </a:defRPr>
            </a:lvl1pPr>
          </a:lstStyle>
          <a:p>
            <a:fld id="{4BDF68E2-58F2-4D09-BE8B-E3BD06533059}" type="datetimeFigureOut">
              <a:rPr lang="en-US" smtClean="0"/>
              <a:pPr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anchor="ctr" anchorCtr="1"/>
          <a:lstStyle/>
          <a:p>
            <a:fld id="{4FAB73BC-B049-4115-A692-8D63A059BFB8}" type="slidenum">
              <a:rPr lang="en-US" smtClean="0"/>
              <a:t>‹n.º›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‹n.º›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‹n.º›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 smtClean="0"/>
              <a:t>Clique para editar os estilos de texto mestres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Arraste a imagem para o espaço reservado ou clique no ícone para adicionar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pt-BR" dirty="0" smtClean="0"/>
              <a:t>	</a:t>
            </a:r>
            <a:endParaRPr lang="pt-BR" dirty="0"/>
          </a:p>
        </p:txBody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mtClean="0"/>
              <a:t>Clique para editar estilo do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 dirty="0" smtClean="0"/>
              <a:t>Clique para editar os estilos de texto mestres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5/1/17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‹n.º›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086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xamarin.com/guides/android/platform_features/maps_and_location/maps/obtaining_a_google_maps_api_key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pple.com/library/ios/documentation/General/Reference/InfoPlistKeyReference/Articles/CocoaKeys.html#//apple_ref/doc/uid/TP40009251-SW18" TargetMode="External"/><Relationship Id="rId3" Type="http://schemas.openxmlformats.org/officeDocument/2006/relationships/hyperlink" Target="https://developer.apple.com/library/ios/documentation/General/Reference/InfoPlistKeyReference/Articles/CocoaKeys.html#//apple_ref/doc/uid/TP40009251-SW26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7200" b="1" dirty="0"/>
              <a:t>CURSO </a:t>
            </a:r>
            <a:r>
              <a:rPr lang="pt-BR" sz="7200" b="1" dirty="0" smtClean="0"/>
              <a:t>XAMARIN</a:t>
            </a:r>
            <a:endParaRPr lang="pt-BR" sz="7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796" y="815896"/>
            <a:ext cx="2891367" cy="1330629"/>
          </a:xfrm>
          <a:prstGeom prst="rect">
            <a:avLst/>
          </a:prstGeom>
        </p:spPr>
      </p:pic>
      <p:sp>
        <p:nvSpPr>
          <p:cNvPr id="15" name="CaixaDeTexto 14"/>
          <p:cNvSpPr txBox="1"/>
          <p:nvPr/>
        </p:nvSpPr>
        <p:spPr>
          <a:xfrm>
            <a:off x="8943975" y="66008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2" name="CaixaDeTexto 1"/>
          <p:cNvSpPr txBox="1"/>
          <p:nvPr/>
        </p:nvSpPr>
        <p:spPr>
          <a:xfrm>
            <a:off x="8721809" y="5906125"/>
            <a:ext cx="2433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dirty="0" smtClean="0"/>
              <a:t>Instrutor: Carlos Gabriel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911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dirty="0" smtClean="0"/>
              <a:t>Mapas Pins</a:t>
            </a:r>
            <a:endParaRPr lang="pt-BR" sz="2800" dirty="0"/>
          </a:p>
        </p:txBody>
      </p:sp>
      <p:sp>
        <p:nvSpPr>
          <p:cNvPr id="5" name="Retângulo 4"/>
          <p:cNvSpPr/>
          <p:nvPr/>
        </p:nvSpPr>
        <p:spPr>
          <a:xfrm>
            <a:off x="1097280" y="1731873"/>
            <a:ext cx="10058400" cy="501675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>
                <a:solidFill>
                  <a:srgbClr val="4E5758"/>
                </a:solidFill>
              </a:rPr>
              <a:t>Os locais podem ser marcados no mapa com objetos  Pin</a:t>
            </a:r>
            <a:r>
              <a:rPr lang="pt-BR" sz="2000" dirty="0" smtClean="0">
                <a:solidFill>
                  <a:srgbClr val="4E5758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pt-BR" sz="2000" dirty="0">
                <a:solidFill>
                  <a:srgbClr val="FFC000"/>
                </a:solidFill>
              </a:rPr>
              <a:t>var</a:t>
            </a:r>
            <a:r>
              <a:rPr lang="pt-BR" sz="2000" dirty="0">
                <a:solidFill>
                  <a:srgbClr val="FFC000"/>
                </a:solidFill>
              </a:rPr>
              <a:t> position </a:t>
            </a:r>
            <a:r>
              <a:rPr lang="pt-BR" sz="2000" dirty="0">
                <a:solidFill>
                  <a:srgbClr val="FFC000"/>
                </a:solidFill>
              </a:rPr>
              <a:t>=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new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Position</a:t>
            </a:r>
            <a:r>
              <a:rPr lang="pt-BR" sz="2000" dirty="0">
                <a:solidFill>
                  <a:srgbClr val="FFC000"/>
                </a:solidFill>
              </a:rPr>
              <a:t>(</a:t>
            </a:r>
            <a:r>
              <a:rPr lang="pt-BR" sz="2000" dirty="0">
                <a:solidFill>
                  <a:srgbClr val="FFC000"/>
                </a:solidFill>
              </a:rPr>
              <a:t>37</a:t>
            </a:r>
            <a:r>
              <a:rPr lang="pt-BR" sz="2000" dirty="0">
                <a:solidFill>
                  <a:srgbClr val="FFC000"/>
                </a:solidFill>
              </a:rPr>
              <a:t>,</a:t>
            </a:r>
            <a:r>
              <a:rPr lang="pt-BR" sz="2000" dirty="0">
                <a:solidFill>
                  <a:srgbClr val="FFC000"/>
                </a:solidFill>
              </a:rPr>
              <a:t>-122</a:t>
            </a:r>
            <a:r>
              <a:rPr lang="pt-BR" sz="2000" dirty="0">
                <a:solidFill>
                  <a:srgbClr val="FFC000"/>
                </a:solidFill>
              </a:rPr>
              <a:t>); </a:t>
            </a:r>
            <a:r>
              <a:rPr lang="pt-BR" sz="2000" dirty="0">
                <a:solidFill>
                  <a:srgbClr val="FFC000"/>
                </a:solidFill>
              </a:rPr>
              <a:t>// Latitude, Longitude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endParaRPr lang="pt-BR" sz="2000" dirty="0" smtClean="0">
              <a:solidFill>
                <a:srgbClr val="FFC000"/>
              </a:solidFill>
            </a:endParaRPr>
          </a:p>
          <a:p>
            <a:pPr>
              <a:lnSpc>
                <a:spcPct val="150000"/>
              </a:lnSpc>
            </a:pPr>
            <a:r>
              <a:rPr lang="pt-BR" sz="2000" dirty="0" smtClean="0">
                <a:solidFill>
                  <a:srgbClr val="FFC000"/>
                </a:solidFill>
              </a:rPr>
              <a:t>var </a:t>
            </a:r>
            <a:r>
              <a:rPr lang="pt-BR" sz="2000" dirty="0">
                <a:solidFill>
                  <a:srgbClr val="FFC000"/>
                </a:solidFill>
              </a:rPr>
              <a:t>pin </a:t>
            </a:r>
            <a:r>
              <a:rPr lang="pt-BR" sz="2000" dirty="0">
                <a:solidFill>
                  <a:srgbClr val="FFC000"/>
                </a:solidFill>
              </a:rPr>
              <a:t>=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new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Pin</a:t>
            </a:r>
            <a:r>
              <a:rPr lang="pt-BR" sz="2000" dirty="0">
                <a:solidFill>
                  <a:srgbClr val="FFC000"/>
                </a:solidFill>
              </a:rPr>
              <a:t> { </a:t>
            </a:r>
            <a:r>
              <a:rPr lang="pt-BR" sz="2000" dirty="0" err="1">
                <a:solidFill>
                  <a:srgbClr val="FFC000"/>
                </a:solidFill>
              </a:rPr>
              <a:t>Type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=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 err="1">
                <a:solidFill>
                  <a:srgbClr val="FFC000"/>
                </a:solidFill>
              </a:rPr>
              <a:t>PinType</a:t>
            </a:r>
            <a:r>
              <a:rPr lang="pt-BR" sz="2000" dirty="0" err="1">
                <a:solidFill>
                  <a:srgbClr val="FFC000"/>
                </a:solidFill>
              </a:rPr>
              <a:t>.</a:t>
            </a:r>
            <a:r>
              <a:rPr lang="pt-BR" sz="2000" dirty="0" err="1">
                <a:solidFill>
                  <a:srgbClr val="FFC000"/>
                </a:solidFill>
              </a:rPr>
              <a:t>Place</a:t>
            </a:r>
            <a:r>
              <a:rPr lang="pt-BR" sz="2000" dirty="0">
                <a:solidFill>
                  <a:srgbClr val="FFC000"/>
                </a:solidFill>
              </a:rPr>
              <a:t>, </a:t>
            </a:r>
            <a:r>
              <a:rPr lang="pt-BR" sz="2000" dirty="0">
                <a:solidFill>
                  <a:srgbClr val="FFC000"/>
                </a:solidFill>
              </a:rPr>
              <a:t>Position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=</a:t>
            </a:r>
            <a:r>
              <a:rPr lang="pt-BR" sz="2000" dirty="0">
                <a:solidFill>
                  <a:srgbClr val="FFC000"/>
                </a:solidFill>
              </a:rPr>
              <a:t> position, </a:t>
            </a:r>
            <a:r>
              <a:rPr lang="pt-BR" sz="2000" dirty="0" err="1">
                <a:solidFill>
                  <a:srgbClr val="FFC000"/>
                </a:solidFill>
              </a:rPr>
              <a:t>Label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=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"</a:t>
            </a:r>
            <a:r>
              <a:rPr lang="pt-BR" sz="2000" dirty="0" err="1">
                <a:solidFill>
                  <a:srgbClr val="FFC000"/>
                </a:solidFill>
              </a:rPr>
              <a:t>custom</a:t>
            </a:r>
            <a:r>
              <a:rPr lang="pt-BR" sz="2000" dirty="0">
                <a:solidFill>
                  <a:srgbClr val="FFC000"/>
                </a:solidFill>
              </a:rPr>
              <a:t> pin"</a:t>
            </a:r>
            <a:r>
              <a:rPr lang="pt-BR" sz="2000" dirty="0">
                <a:solidFill>
                  <a:srgbClr val="FFC000"/>
                </a:solidFill>
              </a:rPr>
              <a:t>, </a:t>
            </a:r>
            <a:r>
              <a:rPr lang="pt-BR" sz="2000" dirty="0" err="1">
                <a:solidFill>
                  <a:srgbClr val="FFC000"/>
                </a:solidFill>
              </a:rPr>
              <a:t>Address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=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"</a:t>
            </a:r>
            <a:r>
              <a:rPr lang="pt-BR" sz="2000" dirty="0" err="1">
                <a:solidFill>
                  <a:srgbClr val="FFC000"/>
                </a:solidFill>
              </a:rPr>
              <a:t>custom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 err="1">
                <a:solidFill>
                  <a:srgbClr val="FFC000"/>
                </a:solidFill>
              </a:rPr>
              <a:t>detail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 err="1">
                <a:solidFill>
                  <a:srgbClr val="FFC000"/>
                </a:solidFill>
              </a:rPr>
              <a:t>info</a:t>
            </a:r>
            <a:r>
              <a:rPr lang="pt-BR" sz="2000" dirty="0">
                <a:solidFill>
                  <a:srgbClr val="FFC000"/>
                </a:solidFill>
              </a:rPr>
              <a:t>"</a:t>
            </a:r>
            <a:r>
              <a:rPr lang="pt-BR" sz="2000" dirty="0">
                <a:solidFill>
                  <a:srgbClr val="FFC000"/>
                </a:solidFill>
              </a:rPr>
              <a:t> }; </a:t>
            </a:r>
            <a:endParaRPr lang="pt-BR" sz="2000" dirty="0" smtClean="0">
              <a:solidFill>
                <a:srgbClr val="FFC000"/>
              </a:solidFill>
            </a:endParaRPr>
          </a:p>
          <a:p>
            <a:pPr>
              <a:lnSpc>
                <a:spcPct val="150000"/>
              </a:lnSpc>
            </a:pPr>
            <a:r>
              <a:rPr lang="pt-BR" sz="2000" dirty="0" err="1" smtClean="0">
                <a:solidFill>
                  <a:srgbClr val="FFC000"/>
                </a:solidFill>
              </a:rPr>
              <a:t>map.Pins.Add</a:t>
            </a:r>
            <a:r>
              <a:rPr lang="pt-BR" sz="2000" dirty="0" smtClean="0">
                <a:solidFill>
                  <a:srgbClr val="FFC000"/>
                </a:solidFill>
              </a:rPr>
              <a:t>(pin);</a:t>
            </a:r>
          </a:p>
          <a:p>
            <a:pPr>
              <a:lnSpc>
                <a:spcPct val="150000"/>
              </a:lnSpc>
            </a:pPr>
            <a:r>
              <a:rPr lang="pt-BR" sz="2000" dirty="0" err="1"/>
              <a:t>PinType</a:t>
            </a:r>
            <a:r>
              <a:rPr lang="pt-BR" sz="2000" dirty="0"/>
              <a:t> </a:t>
            </a:r>
            <a:r>
              <a:rPr lang="pt-BR" sz="2000" dirty="0" smtClean="0"/>
              <a:t>pode </a:t>
            </a:r>
            <a:r>
              <a:rPr lang="pt-BR" sz="2000" dirty="0"/>
              <a:t>ser configurado para um dos seguintes valores, o que pode afetar a maneira como o pino é </a:t>
            </a:r>
            <a:r>
              <a:rPr lang="pt-BR" sz="2000" dirty="0" err="1"/>
              <a:t>renderizado</a:t>
            </a:r>
            <a:r>
              <a:rPr lang="pt-BR" sz="2000" dirty="0"/>
              <a:t> (dependendo da plataforma</a:t>
            </a:r>
            <a:r>
              <a:rPr lang="pt-BR" sz="2000" dirty="0" smtClean="0"/>
              <a:t>):</a:t>
            </a:r>
          </a:p>
          <a:p>
            <a:pPr marL="342900" indent="-342900">
              <a:buFont typeface="Arial" charset="0"/>
              <a:buChar char="•"/>
            </a:pPr>
            <a:r>
              <a:rPr lang="pt-BR" sz="2000" dirty="0" err="1"/>
              <a:t>Generic</a:t>
            </a:r>
            <a:endParaRPr lang="pt-BR" sz="2000" dirty="0"/>
          </a:p>
          <a:p>
            <a:pPr marL="342900" indent="-342900">
              <a:buFont typeface="Arial" charset="0"/>
              <a:buChar char="•"/>
            </a:pPr>
            <a:r>
              <a:rPr lang="pt-BR" sz="2000" dirty="0" err="1"/>
              <a:t>Place</a:t>
            </a:r>
            <a:endParaRPr lang="pt-BR" sz="2000" dirty="0"/>
          </a:p>
          <a:p>
            <a:pPr marL="342900" indent="-342900">
              <a:buFont typeface="Arial" charset="0"/>
              <a:buChar char="•"/>
            </a:pPr>
            <a:r>
              <a:rPr lang="pt-BR" sz="2000" dirty="0" err="1"/>
              <a:t>SavedPin</a:t>
            </a:r>
            <a:endParaRPr lang="pt-BR" sz="2000" dirty="0"/>
          </a:p>
          <a:p>
            <a:pPr marL="342900" indent="-342900">
              <a:buFont typeface="Arial" charset="0"/>
              <a:buChar char="•"/>
            </a:pPr>
            <a:r>
              <a:rPr lang="pt-BR" sz="2000" dirty="0" err="1"/>
              <a:t>SearchResult</a:t>
            </a:r>
            <a:endParaRPr lang="pt-BR" sz="2000" dirty="0"/>
          </a:p>
          <a:p>
            <a:pPr>
              <a:lnSpc>
                <a:spcPct val="150000"/>
              </a:lnSpc>
            </a:pPr>
            <a:endParaRPr lang="pt-BR" sz="2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84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dirty="0" smtClean="0"/>
              <a:t>Mapas Pins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623" y="1972235"/>
            <a:ext cx="2363713" cy="420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6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Mapas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3227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Mapas</a:t>
            </a:r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1097280" y="1737360"/>
            <a:ext cx="10058400" cy="42473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2000" dirty="0" err="1">
                <a:solidFill>
                  <a:srgbClr val="4E5758"/>
                </a:solidFill>
              </a:rPr>
              <a:t>Xamarin.Forms.Maps</a:t>
            </a:r>
            <a:r>
              <a:rPr lang="pt-BR" sz="2000" dirty="0">
                <a:solidFill>
                  <a:srgbClr val="4E5758"/>
                </a:solidFill>
              </a:rPr>
              <a:t> usa as </a:t>
            </a:r>
            <a:r>
              <a:rPr lang="pt-BR" sz="2000" dirty="0" err="1">
                <a:solidFill>
                  <a:srgbClr val="4E5758"/>
                </a:solidFill>
              </a:rPr>
              <a:t>APIs</a:t>
            </a:r>
            <a:r>
              <a:rPr lang="pt-BR" sz="2000" dirty="0">
                <a:solidFill>
                  <a:srgbClr val="4E5758"/>
                </a:solidFill>
              </a:rPr>
              <a:t> de mapa nativas em cada plataforma. Isso fornece uma experiência de mapas rápida e familiar para os usuários, mas significa que algumas etapas de configuração são necessárias para aderir a cada requisitos específicos da API de plataformas. Uma vez configurado, </a:t>
            </a:r>
            <a:r>
              <a:rPr lang="pt-BR" sz="2000" dirty="0" smtClean="0">
                <a:solidFill>
                  <a:srgbClr val="4E5758"/>
                </a:solidFill>
              </a:rPr>
              <a:t>o controle </a:t>
            </a:r>
            <a:r>
              <a:rPr lang="pt-BR" sz="2000" dirty="0" err="1" smtClean="0">
                <a:solidFill>
                  <a:srgbClr val="4E5758"/>
                </a:solidFill>
              </a:rPr>
              <a:t>Map</a:t>
            </a:r>
            <a:r>
              <a:rPr lang="pt-BR" sz="2000" dirty="0" smtClean="0">
                <a:solidFill>
                  <a:srgbClr val="4E5758"/>
                </a:solidFill>
              </a:rPr>
              <a:t> </a:t>
            </a:r>
            <a:r>
              <a:rPr lang="pt-BR" sz="2000" dirty="0">
                <a:solidFill>
                  <a:srgbClr val="4E5758"/>
                </a:solidFill>
              </a:rPr>
              <a:t>funciona como qualquer outro elemento </a:t>
            </a:r>
            <a:r>
              <a:rPr lang="pt-BR" sz="2000" dirty="0" err="1">
                <a:solidFill>
                  <a:srgbClr val="4E5758"/>
                </a:solidFill>
              </a:rPr>
              <a:t>Xamarin.Forms</a:t>
            </a:r>
            <a:r>
              <a:rPr lang="pt-BR" sz="2000" dirty="0">
                <a:solidFill>
                  <a:srgbClr val="4E5758"/>
                </a:solidFill>
              </a:rPr>
              <a:t> no código comum</a:t>
            </a:r>
            <a:r>
              <a:rPr lang="pt-BR" sz="2000" dirty="0" smtClean="0">
                <a:solidFill>
                  <a:srgbClr val="4E5758"/>
                </a:solidFill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rgbClr val="4E5758"/>
                </a:solidFill>
              </a:rPr>
              <a:t>Ao adicionar mapas a um aplicativo </a:t>
            </a:r>
            <a:r>
              <a:rPr lang="pt-BR" sz="2000" dirty="0" err="1">
                <a:solidFill>
                  <a:srgbClr val="4E5758"/>
                </a:solidFill>
              </a:rPr>
              <a:t>Xamarin.Forms</a:t>
            </a:r>
            <a:r>
              <a:rPr lang="pt-BR" sz="2000" dirty="0">
                <a:solidFill>
                  <a:srgbClr val="4E5758"/>
                </a:solidFill>
              </a:rPr>
              <a:t>, </a:t>
            </a:r>
            <a:r>
              <a:rPr lang="pt-BR" sz="2000" dirty="0" err="1">
                <a:solidFill>
                  <a:srgbClr val="4E5758"/>
                </a:solidFill>
              </a:rPr>
              <a:t>Xamarin.Forms.Maps</a:t>
            </a:r>
            <a:r>
              <a:rPr lang="pt-BR" sz="2000" dirty="0">
                <a:solidFill>
                  <a:srgbClr val="4E5758"/>
                </a:solidFill>
              </a:rPr>
              <a:t> é um pacote </a:t>
            </a:r>
            <a:r>
              <a:rPr lang="pt-BR" sz="2000" dirty="0" err="1">
                <a:solidFill>
                  <a:srgbClr val="4E5758"/>
                </a:solidFill>
              </a:rPr>
              <a:t>NuGet</a:t>
            </a:r>
            <a:r>
              <a:rPr lang="pt-BR" sz="2000" dirty="0">
                <a:solidFill>
                  <a:srgbClr val="4E5758"/>
                </a:solidFill>
              </a:rPr>
              <a:t> separado que </a:t>
            </a:r>
            <a:r>
              <a:rPr lang="pt-BR" sz="2000" dirty="0" smtClean="0">
                <a:solidFill>
                  <a:srgbClr val="4E5758"/>
                </a:solidFill>
              </a:rPr>
              <a:t>deve adicionado</a:t>
            </a:r>
            <a:r>
              <a:rPr lang="pt-BR" sz="2000" dirty="0">
                <a:solidFill>
                  <a:srgbClr val="4E5758"/>
                </a:solidFill>
              </a:rPr>
              <a:t> a cada projeto na solução. </a:t>
            </a:r>
            <a:r>
              <a:rPr lang="pt-BR" sz="2000" dirty="0">
                <a:solidFill>
                  <a:srgbClr val="4E5758"/>
                </a:solidFill>
              </a:rPr>
              <a:t>No Android, isso também tem uma dependência do </a:t>
            </a:r>
            <a:r>
              <a:rPr lang="pt-BR" sz="2000" dirty="0" err="1">
                <a:solidFill>
                  <a:srgbClr val="4E5758"/>
                </a:solidFill>
              </a:rPr>
              <a:t>GooglePlayServices</a:t>
            </a:r>
            <a:r>
              <a:rPr lang="pt-BR" sz="2000" dirty="0">
                <a:solidFill>
                  <a:srgbClr val="4E5758"/>
                </a:solidFill>
              </a:rPr>
              <a:t> (outro </a:t>
            </a:r>
            <a:r>
              <a:rPr lang="pt-BR" sz="2000" dirty="0" err="1">
                <a:solidFill>
                  <a:srgbClr val="4E5758"/>
                </a:solidFill>
              </a:rPr>
              <a:t>NuGet</a:t>
            </a:r>
            <a:r>
              <a:rPr lang="pt-BR" sz="2000" dirty="0">
                <a:solidFill>
                  <a:srgbClr val="4E5758"/>
                </a:solidFill>
              </a:rPr>
              <a:t>) que é baixado automaticamente quando </a:t>
            </a:r>
            <a:r>
              <a:rPr lang="pt-BR" sz="2000" dirty="0" smtClean="0">
                <a:solidFill>
                  <a:srgbClr val="4E5758"/>
                </a:solidFill>
              </a:rPr>
              <a:t>adicionamos o </a:t>
            </a:r>
            <a:r>
              <a:rPr lang="pt-BR" sz="2000" dirty="0" err="1">
                <a:solidFill>
                  <a:srgbClr val="4E5758"/>
                </a:solidFill>
              </a:rPr>
              <a:t>Xamarin.Forms.Maps</a:t>
            </a:r>
            <a:r>
              <a:rPr lang="pt-BR" sz="2000" dirty="0">
                <a:solidFill>
                  <a:srgbClr val="4E5758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536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pt-BR" dirty="0" smtClean="0"/>
              <a:t>Configuração dos Mapas</a:t>
            </a:r>
            <a:br>
              <a:rPr lang="pt-BR" dirty="0" smtClean="0"/>
            </a:br>
            <a:r>
              <a:rPr lang="pt-BR" sz="2800" dirty="0" smtClean="0"/>
              <a:t>Android</a:t>
            </a:r>
            <a:endParaRPr lang="pt-BR" sz="2800" dirty="0"/>
          </a:p>
        </p:txBody>
      </p:sp>
      <p:sp>
        <p:nvSpPr>
          <p:cNvPr id="5" name="Retângulo 4"/>
          <p:cNvSpPr/>
          <p:nvPr/>
        </p:nvSpPr>
        <p:spPr>
          <a:xfrm>
            <a:off x="1066800" y="1814305"/>
            <a:ext cx="10058400" cy="517064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rgbClr val="4E5758"/>
                </a:solidFill>
              </a:rPr>
              <a:t>Após a instalação do pacote </a:t>
            </a:r>
            <a:r>
              <a:rPr lang="pt-BR" sz="2000" dirty="0" err="1">
                <a:solidFill>
                  <a:srgbClr val="4E5758"/>
                </a:solidFill>
              </a:rPr>
              <a:t>NuGet</a:t>
            </a:r>
            <a:r>
              <a:rPr lang="pt-BR" sz="2000" dirty="0">
                <a:solidFill>
                  <a:srgbClr val="4E5758"/>
                </a:solidFill>
              </a:rPr>
              <a:t>, é necessário </a:t>
            </a:r>
            <a:r>
              <a:rPr lang="pt-BR" sz="2000" dirty="0">
                <a:solidFill>
                  <a:srgbClr val="4E5758"/>
                </a:solidFill>
              </a:rPr>
              <a:t>inserir o código </a:t>
            </a:r>
            <a:r>
              <a:rPr lang="pt-BR" sz="2000" dirty="0">
                <a:solidFill>
                  <a:srgbClr val="4E5758"/>
                </a:solidFill>
              </a:rPr>
              <a:t>de inicialização </a:t>
            </a:r>
            <a:r>
              <a:rPr lang="pt-BR" sz="2000" dirty="0" smtClean="0">
                <a:solidFill>
                  <a:srgbClr val="4E5758"/>
                </a:solidFill>
              </a:rPr>
              <a:t>no projeto </a:t>
            </a:r>
            <a:r>
              <a:rPr lang="pt-BR" sz="2000" dirty="0">
                <a:solidFill>
                  <a:srgbClr val="4E5758"/>
                </a:solidFill>
              </a:rPr>
              <a:t>de </a:t>
            </a:r>
            <a:r>
              <a:rPr lang="pt-BR" sz="2000" dirty="0" smtClean="0">
                <a:solidFill>
                  <a:srgbClr val="4E5758"/>
                </a:solidFill>
              </a:rPr>
              <a:t>aplicativo Android,</a:t>
            </a:r>
            <a:r>
              <a:rPr lang="pt-BR" sz="2000" dirty="0">
                <a:solidFill>
                  <a:srgbClr val="4E5758"/>
                </a:solidFill>
              </a:rPr>
              <a:t> após </a:t>
            </a:r>
            <a:r>
              <a:rPr lang="pt-BR" sz="2000" dirty="0" smtClean="0">
                <a:solidFill>
                  <a:srgbClr val="4E5758"/>
                </a:solidFill>
              </a:rPr>
              <a:t>a chamada </a:t>
            </a:r>
            <a:r>
              <a:rPr lang="pt-BR" sz="2000" dirty="0">
                <a:solidFill>
                  <a:srgbClr val="4E5758"/>
                </a:solidFill>
              </a:rPr>
              <a:t>do método</a:t>
            </a:r>
            <a:r>
              <a:rPr lang="pt-BR" sz="2000" dirty="0" smtClean="0">
                <a:solidFill>
                  <a:srgbClr val="4E5758"/>
                </a:solidFill>
              </a:rPr>
              <a:t> </a:t>
            </a:r>
            <a:r>
              <a:rPr lang="pt-BR" sz="2000" dirty="0" err="1" smtClean="0">
                <a:solidFill>
                  <a:srgbClr val="4E5758"/>
                </a:solidFill>
              </a:rPr>
              <a:t>Xamarin.Forms.Forms.Init</a:t>
            </a:r>
            <a:r>
              <a:rPr lang="pt-BR" sz="2000" dirty="0" smtClean="0">
                <a:solidFill>
                  <a:srgbClr val="4E5758"/>
                </a:solidFill>
              </a:rPr>
              <a:t>. </a:t>
            </a:r>
            <a:r>
              <a:rPr lang="pt-BR" sz="2000" dirty="0">
                <a:solidFill>
                  <a:srgbClr val="4E5758"/>
                </a:solidFill>
              </a:rPr>
              <a:t>Deve ser inserido o seguinte código no arquivo </a:t>
            </a:r>
            <a:r>
              <a:rPr lang="pt-BR" sz="2000" dirty="0" err="1">
                <a:solidFill>
                  <a:srgbClr val="4E5758"/>
                </a:solidFill>
              </a:rPr>
              <a:t>MainActivity.cs</a:t>
            </a:r>
            <a:r>
              <a:rPr lang="pt-BR" sz="2000" dirty="0">
                <a:solidFill>
                  <a:srgbClr val="4E5758"/>
                </a:solidFill>
              </a:rPr>
              <a:t>, </a:t>
            </a:r>
            <a:r>
              <a:rPr lang="pt-BR" sz="2000" dirty="0">
                <a:solidFill>
                  <a:srgbClr val="4E5758"/>
                </a:solidFill>
              </a:rPr>
              <a:t>no </a:t>
            </a:r>
            <a:r>
              <a:rPr lang="pt-BR" sz="2000" dirty="0" err="1">
                <a:solidFill>
                  <a:srgbClr val="4E5758"/>
                </a:solidFill>
              </a:rPr>
              <a:t>OnCreate</a:t>
            </a:r>
            <a:r>
              <a:rPr lang="pt-BR" sz="2000" dirty="0">
                <a:solidFill>
                  <a:srgbClr val="4E5758"/>
                </a:solidFill>
              </a:rPr>
              <a:t> </a:t>
            </a:r>
            <a:r>
              <a:rPr lang="pt-BR" sz="2000" dirty="0" smtClean="0">
                <a:solidFill>
                  <a:srgbClr val="4E5758"/>
                </a:solidFill>
              </a:rPr>
              <a:t>método:</a:t>
            </a:r>
          </a:p>
          <a:p>
            <a:pPr algn="just">
              <a:lnSpc>
                <a:spcPct val="150000"/>
              </a:lnSpc>
            </a:pPr>
            <a:r>
              <a:rPr lang="pt-BR" sz="2000" dirty="0" err="1">
                <a:solidFill>
                  <a:schemeClr val="accent6">
                    <a:lumMod val="50000"/>
                  </a:schemeClr>
                </a:solidFill>
              </a:rPr>
              <a:t>Xamarin</a:t>
            </a:r>
            <a:r>
              <a:rPr lang="pt-BR" sz="2000" dirty="0" err="1">
                <a:solidFill>
                  <a:schemeClr val="accent6">
                    <a:lumMod val="50000"/>
                  </a:schemeClr>
                </a:solidFill>
              </a:rPr>
              <a:t>.</a:t>
            </a:r>
            <a:r>
              <a:rPr lang="pt-BR" sz="2000" dirty="0" err="1">
                <a:solidFill>
                  <a:schemeClr val="accent6">
                    <a:lumMod val="50000"/>
                  </a:schemeClr>
                </a:solidFill>
              </a:rPr>
              <a:t>FormsMaps</a:t>
            </a:r>
            <a:r>
              <a:rPr lang="pt-BR" sz="2000" dirty="0" err="1">
                <a:solidFill>
                  <a:schemeClr val="accent6">
                    <a:lumMod val="50000"/>
                  </a:schemeClr>
                </a:solidFill>
              </a:rPr>
              <a:t>.</a:t>
            </a:r>
            <a:r>
              <a:rPr lang="pt-BR" sz="2000" dirty="0" err="1">
                <a:solidFill>
                  <a:schemeClr val="accent6">
                    <a:lumMod val="50000"/>
                  </a:schemeClr>
                </a:solidFill>
              </a:rPr>
              <a:t>Init</a:t>
            </a:r>
            <a:r>
              <a:rPr lang="pt-BR" sz="2000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lang="pt-BR" sz="2000" dirty="0" err="1">
                <a:solidFill>
                  <a:schemeClr val="accent6">
                    <a:lumMod val="50000"/>
                  </a:schemeClr>
                </a:solidFill>
              </a:rPr>
              <a:t>this</a:t>
            </a:r>
            <a:r>
              <a:rPr lang="pt-BR" sz="2000" dirty="0">
                <a:solidFill>
                  <a:schemeClr val="accent6">
                    <a:lumMod val="50000"/>
                  </a:schemeClr>
                </a:solidFill>
              </a:rPr>
              <a:t>, </a:t>
            </a:r>
            <a:r>
              <a:rPr lang="pt-BR" sz="2000" dirty="0" err="1">
                <a:solidFill>
                  <a:schemeClr val="accent6">
                    <a:lumMod val="50000"/>
                  </a:schemeClr>
                </a:solidFill>
              </a:rPr>
              <a:t>bundle</a:t>
            </a:r>
            <a:r>
              <a:rPr lang="pt-BR" sz="2000" dirty="0" smtClean="0">
                <a:solidFill>
                  <a:schemeClr val="accent6">
                    <a:lumMod val="50000"/>
                  </a:schemeClr>
                </a:solidFill>
              </a:rPr>
              <a:t>);</a:t>
            </a:r>
          </a:p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rgbClr val="4E5758"/>
                </a:solidFill>
              </a:rPr>
              <a:t>Para usar a API do Google Maps v2 no Android, você deve gerar uma chave de API e adicioná-la ao seu projeto Android. Siga as instruções no documento do Xamarin para </a:t>
            </a:r>
            <a:r>
              <a:rPr lang="pt-BR" sz="2000" dirty="0">
                <a:solidFill>
                  <a:srgbClr val="4E5758"/>
                </a:solidFill>
                <a:hlinkClick r:id="rId2"/>
              </a:rPr>
              <a:t>obter uma chave da API do Google Maps v2</a:t>
            </a:r>
            <a:r>
              <a:rPr lang="pt-BR" sz="2000" dirty="0">
                <a:solidFill>
                  <a:srgbClr val="4E5758"/>
                </a:solidFill>
              </a:rPr>
              <a:t> . </a:t>
            </a:r>
            <a:r>
              <a:rPr lang="pt-BR" sz="2000" dirty="0">
                <a:solidFill>
                  <a:srgbClr val="4E5758"/>
                </a:solidFill>
              </a:rPr>
              <a:t>Depois de seguir essas instruções, cole a chave da API no arquivo </a:t>
            </a:r>
            <a:r>
              <a:rPr lang="pt-BR" sz="2000" dirty="0" err="1" smtClean="0">
                <a:solidFill>
                  <a:srgbClr val="4E5758"/>
                </a:solidFill>
              </a:rPr>
              <a:t>Properties</a:t>
            </a:r>
            <a:r>
              <a:rPr lang="pt-BR" sz="2000" dirty="0" smtClean="0">
                <a:solidFill>
                  <a:srgbClr val="4E5758"/>
                </a:solidFill>
              </a:rPr>
              <a:t>/</a:t>
            </a:r>
            <a:r>
              <a:rPr lang="pt-BR" sz="2000" dirty="0" err="1" smtClean="0">
                <a:solidFill>
                  <a:srgbClr val="4E5758"/>
                </a:solidFill>
              </a:rPr>
              <a:t>AndroidManifest.xml</a:t>
            </a:r>
            <a:r>
              <a:rPr lang="pt-BR" sz="2000" dirty="0" smtClean="0">
                <a:solidFill>
                  <a:srgbClr val="4E5758"/>
                </a:solidFill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pt-BR" sz="2000" dirty="0"/>
              <a:t/>
            </a:r>
            <a:br>
              <a:rPr lang="pt-BR" sz="2000" dirty="0"/>
            </a:br>
            <a:endParaRPr lang="pt-BR" sz="2000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algn="just">
              <a:lnSpc>
                <a:spcPct val="150000"/>
              </a:lnSpc>
            </a:pPr>
            <a:endParaRPr lang="pt-BR" sz="20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2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pt-BR" dirty="0" smtClean="0"/>
              <a:t>Configuração dos Mapas</a:t>
            </a:r>
            <a:br>
              <a:rPr lang="pt-BR" dirty="0" smtClean="0"/>
            </a:br>
            <a:r>
              <a:rPr lang="pt-BR" sz="2800" dirty="0" smtClean="0"/>
              <a:t>Android</a:t>
            </a:r>
            <a:endParaRPr lang="pt-BR" sz="2800" dirty="0"/>
          </a:p>
        </p:txBody>
      </p:sp>
      <p:sp>
        <p:nvSpPr>
          <p:cNvPr id="3" name="Retângulo 2"/>
          <p:cNvSpPr/>
          <p:nvPr/>
        </p:nvSpPr>
        <p:spPr>
          <a:xfrm>
            <a:off x="1097280" y="1737360"/>
            <a:ext cx="10058400" cy="55846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dirty="0">
                <a:solidFill>
                  <a:srgbClr val="4E5758"/>
                </a:solidFill>
              </a:rPr>
              <a:t>Você também precisará habilitar as permissões apropriadas clicando com o botão direito do mouse no projeto do Android e selecionando </a:t>
            </a:r>
            <a:r>
              <a:rPr lang="pt-BR" sz="2000" b="1" dirty="0">
                <a:solidFill>
                  <a:srgbClr val="4E5758"/>
                </a:solidFill>
              </a:rPr>
              <a:t>Opções&gt; Construir&gt; Aplicativo do Android</a:t>
            </a:r>
            <a:r>
              <a:rPr lang="pt-BR" sz="2000" dirty="0">
                <a:solidFill>
                  <a:srgbClr val="4E5758"/>
                </a:solidFill>
              </a:rPr>
              <a:t> e marcando o seguinte:</a:t>
            </a: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t-BR" sz="2000" dirty="0" err="1">
                <a:solidFill>
                  <a:srgbClr val="4E5758"/>
                </a:solidFill>
              </a:rPr>
              <a:t>AccessCoarseLocation</a:t>
            </a:r>
            <a:endParaRPr lang="pt-BR" sz="2000" dirty="0">
              <a:solidFill>
                <a:srgbClr val="4E5758"/>
              </a:solidFill>
            </a:endParaRP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t-BR" sz="2000" dirty="0" err="1">
                <a:solidFill>
                  <a:srgbClr val="4E5758"/>
                </a:solidFill>
              </a:rPr>
              <a:t>AccessFineLocation</a:t>
            </a:r>
            <a:endParaRPr lang="pt-BR" sz="2000" dirty="0">
              <a:solidFill>
                <a:srgbClr val="4E5758"/>
              </a:solidFill>
            </a:endParaRP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t-BR" sz="2000" dirty="0" err="1">
                <a:solidFill>
                  <a:srgbClr val="4E5758"/>
                </a:solidFill>
              </a:rPr>
              <a:t>AccessLocationExtraCommands</a:t>
            </a:r>
            <a:endParaRPr lang="pt-BR" sz="2000" dirty="0">
              <a:solidFill>
                <a:srgbClr val="4E5758"/>
              </a:solidFill>
            </a:endParaRP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t-BR" sz="2000" dirty="0" err="1">
                <a:solidFill>
                  <a:srgbClr val="4E5758"/>
                </a:solidFill>
              </a:rPr>
              <a:t>AccessMockLocation</a:t>
            </a:r>
            <a:endParaRPr lang="pt-BR" sz="2000" dirty="0">
              <a:solidFill>
                <a:srgbClr val="4E5758"/>
              </a:solidFill>
            </a:endParaRP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t-BR" sz="2000" dirty="0" err="1">
                <a:solidFill>
                  <a:srgbClr val="4E5758"/>
                </a:solidFill>
              </a:rPr>
              <a:t>AccessNetworkState</a:t>
            </a:r>
            <a:endParaRPr lang="pt-BR" sz="2000" dirty="0">
              <a:solidFill>
                <a:srgbClr val="4E5758"/>
              </a:solidFill>
            </a:endParaRP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t-BR" sz="2000" dirty="0" err="1">
                <a:solidFill>
                  <a:srgbClr val="4E5758"/>
                </a:solidFill>
              </a:rPr>
              <a:t>AccessWifiState</a:t>
            </a:r>
            <a:endParaRPr lang="pt-BR" sz="2000" dirty="0">
              <a:solidFill>
                <a:srgbClr val="4E5758"/>
              </a:solidFill>
            </a:endParaRPr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pt-BR" sz="2000" dirty="0">
                <a:solidFill>
                  <a:srgbClr val="4E5758"/>
                </a:solidFill>
              </a:rPr>
              <a:t>Internet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/>
            </a:r>
            <a:br>
              <a:rPr lang="pt-BR" sz="2000" dirty="0"/>
            </a:b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31372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pt-BR" dirty="0" smtClean="0"/>
              <a:t>Configuração dos Mapas</a:t>
            </a:r>
            <a:br>
              <a:rPr lang="pt-BR" dirty="0" smtClean="0"/>
            </a:br>
            <a:r>
              <a:rPr lang="pt-BR" sz="2800" dirty="0" smtClean="0"/>
              <a:t>Android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1066800" y="1737360"/>
            <a:ext cx="10058400" cy="461664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pt-BR" sz="1400" dirty="0">
                <a:solidFill>
                  <a:srgbClr val="AD7FA7"/>
                </a:solidFill>
                <a:latin typeface="Menlo" charset="0"/>
              </a:rPr>
              <a:t>&lt;?</a:t>
            </a:r>
            <a:r>
              <a:rPr lang="pt-BR" sz="1400" dirty="0" err="1">
                <a:solidFill>
                  <a:srgbClr val="D3D7CE"/>
                </a:solidFill>
                <a:latin typeface="Menlo" charset="0"/>
              </a:rPr>
              <a:t>xml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version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"1.0"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encoding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"utf-8"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?&gt;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&lt;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manifest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xmlns:android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http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://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schemas.android.com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/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apk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/res/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android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android:versionCode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"1"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android:versionName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"1.0"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package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carlosgabriel.dev.mapasexample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uses-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sdk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android:minSdkVersion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"15"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uses-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permission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android.permission.ACCESS_COARSE_LOCATION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uses-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permission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android.permission.ACCESS_FINE_LOCATION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uses-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permission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android.permission.ACCESS_LOCATION_EXTRA_COMMANDS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uses-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permission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android.permission.ACCESS_MOCK_LOCATION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uses-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permission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android.permission.ACCESS_NETWORK_STATE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uses-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permission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android.permission.ACCESS_WIFI_STATE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uses-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permission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android.permission.INTERNET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application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719ECF"/>
                </a:solidFill>
                <a:latin typeface="Menlo" charset="0"/>
              </a:rPr>
              <a:t>android:label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MapasExample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    &lt;!--</a:t>
            </a:r>
            <a:r>
              <a:rPr lang="pt-BR" sz="1400" dirty="0">
                <a:solidFill>
                  <a:srgbClr val="888A85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888A85"/>
                </a:solidFill>
                <a:latin typeface="Menlo" charset="0"/>
              </a:rPr>
              <a:t>Put</a:t>
            </a:r>
            <a:r>
              <a:rPr lang="pt-BR" sz="1400" dirty="0">
                <a:solidFill>
                  <a:srgbClr val="888A85"/>
                </a:solidFill>
                <a:latin typeface="Menlo" charset="0"/>
              </a:rPr>
              <a:t> </a:t>
            </a:r>
            <a:r>
              <a:rPr lang="pt-BR" sz="1400" dirty="0" err="1">
                <a:solidFill>
                  <a:srgbClr val="888A85"/>
                </a:solidFill>
                <a:latin typeface="Menlo" charset="0"/>
              </a:rPr>
              <a:t>your</a:t>
            </a:r>
            <a:r>
              <a:rPr lang="pt-BR" sz="1400" dirty="0">
                <a:solidFill>
                  <a:srgbClr val="888A85"/>
                </a:solidFill>
                <a:latin typeface="Menlo" charset="0"/>
              </a:rPr>
              <a:t> Google </a:t>
            </a:r>
            <a:r>
              <a:rPr lang="pt-BR" sz="1400" dirty="0" err="1">
                <a:solidFill>
                  <a:srgbClr val="888A85"/>
                </a:solidFill>
                <a:latin typeface="Menlo" charset="0"/>
              </a:rPr>
              <a:t>Maps</a:t>
            </a:r>
            <a:r>
              <a:rPr lang="pt-BR" sz="1400" dirty="0">
                <a:solidFill>
                  <a:srgbClr val="888A85"/>
                </a:solidFill>
                <a:latin typeface="Menlo" charset="0"/>
              </a:rPr>
              <a:t> V2 API Key </a:t>
            </a:r>
            <a:r>
              <a:rPr lang="pt-BR" sz="1400" dirty="0" err="1">
                <a:solidFill>
                  <a:srgbClr val="888A85"/>
                </a:solidFill>
                <a:latin typeface="Menlo" charset="0"/>
              </a:rPr>
              <a:t>here</a:t>
            </a:r>
            <a:r>
              <a:rPr lang="pt-BR" sz="1400" dirty="0">
                <a:solidFill>
                  <a:srgbClr val="888A85"/>
                </a:solidFill>
                <a:latin typeface="Menlo" charset="0"/>
              </a:rPr>
              <a:t>.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--&gt;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    &lt;</a:t>
            </a:r>
            <a:r>
              <a:rPr lang="pt-BR" sz="1400" dirty="0" smtClean="0">
                <a:solidFill>
                  <a:srgbClr val="AD7FA7"/>
                </a:solidFill>
                <a:latin typeface="Menlo" charset="0"/>
              </a:rPr>
              <a:t>meta-data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endParaRPr lang="pt-BR" sz="1400" dirty="0" smtClean="0">
              <a:solidFill>
                <a:srgbClr val="AD7FA7"/>
              </a:solidFill>
              <a:latin typeface="Menlo" charset="0"/>
            </a:endParaRPr>
          </a:p>
          <a:p>
            <a:r>
              <a:rPr lang="pt-BR" sz="1400" dirty="0" smtClean="0">
                <a:solidFill>
                  <a:srgbClr val="719ECF"/>
                </a:solidFill>
                <a:latin typeface="Menlo" charset="0"/>
              </a:rPr>
              <a:t>			</a:t>
            </a:r>
            <a:r>
              <a:rPr lang="pt-BR" sz="1400" dirty="0" err="1" smtClean="0">
                <a:solidFill>
                  <a:srgbClr val="719ECF"/>
                </a:solidFill>
                <a:latin typeface="Menlo" charset="0"/>
              </a:rPr>
              <a:t>android:name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com.google.android.geo.API_KEY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endParaRPr lang="pt-BR" sz="1400" dirty="0" smtClean="0">
              <a:solidFill>
                <a:srgbClr val="AD7FA7"/>
              </a:solidFill>
              <a:latin typeface="Menlo" charset="0"/>
            </a:endParaRPr>
          </a:p>
          <a:p>
            <a:r>
              <a:rPr lang="pt-BR" sz="1400" dirty="0" smtClean="0">
                <a:solidFill>
                  <a:srgbClr val="719ECF"/>
                </a:solidFill>
                <a:latin typeface="Menlo" charset="0"/>
              </a:rPr>
              <a:t>			</a:t>
            </a:r>
            <a:r>
              <a:rPr lang="pt-BR" sz="1400" dirty="0" err="1" smtClean="0">
                <a:solidFill>
                  <a:srgbClr val="719ECF"/>
                </a:solidFill>
                <a:latin typeface="Menlo" charset="0"/>
              </a:rPr>
              <a:t>android:value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"AIzaSyCxizdm9jXZjhrwcdM5oG0_eI6HrZuhaEQ"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    &lt;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meta-data </a:t>
            </a:r>
            <a:endParaRPr lang="pt-BR" sz="1400" dirty="0" smtClean="0">
              <a:solidFill>
                <a:srgbClr val="AD7FA7"/>
              </a:solidFill>
              <a:latin typeface="Menlo" charset="0"/>
            </a:endParaRPr>
          </a:p>
          <a:p>
            <a:r>
              <a:rPr lang="pt-BR" sz="1400" dirty="0" smtClean="0">
                <a:solidFill>
                  <a:srgbClr val="719ECF"/>
                </a:solidFill>
                <a:latin typeface="Menlo" charset="0"/>
              </a:rPr>
              <a:t>			</a:t>
            </a:r>
            <a:r>
              <a:rPr lang="pt-BR" sz="1400" dirty="0" err="1" smtClean="0">
                <a:solidFill>
                  <a:srgbClr val="719ECF"/>
                </a:solidFill>
                <a:latin typeface="Menlo" charset="0"/>
              </a:rPr>
              <a:t>android:name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 err="1" smtClean="0">
                <a:solidFill>
                  <a:srgbClr val="EDD400"/>
                </a:solidFill>
                <a:latin typeface="Menlo" charset="0"/>
              </a:rPr>
              <a:t>com.google.android.gms.version</a:t>
            </a:r>
            <a:r>
              <a:rPr lang="pt-BR" sz="1400" dirty="0" smtClean="0">
                <a:solidFill>
                  <a:srgbClr val="EDD400"/>
                </a:solidFill>
                <a:latin typeface="Menlo" charset="0"/>
              </a:rPr>
              <a:t>”</a:t>
            </a:r>
            <a:endParaRPr lang="pt-BR" sz="1400" dirty="0" smtClean="0">
              <a:solidFill>
                <a:srgbClr val="AD7FA7"/>
              </a:solidFill>
              <a:latin typeface="Menlo" charset="0"/>
            </a:endParaRPr>
          </a:p>
          <a:p>
            <a:r>
              <a:rPr lang="pt-BR" sz="1400" dirty="0" smtClean="0">
                <a:solidFill>
                  <a:srgbClr val="719ECF"/>
                </a:solidFill>
                <a:latin typeface="Menlo" charset="0"/>
              </a:rPr>
              <a:t>			</a:t>
            </a:r>
            <a:r>
              <a:rPr lang="pt-BR" sz="1400" dirty="0" err="1" smtClean="0">
                <a:solidFill>
                  <a:srgbClr val="719ECF"/>
                </a:solidFill>
                <a:latin typeface="Menlo" charset="0"/>
              </a:rPr>
              <a:t>android:value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=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"@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integer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/</a:t>
            </a:r>
            <a:r>
              <a:rPr lang="pt-BR" sz="1400" dirty="0" err="1">
                <a:solidFill>
                  <a:srgbClr val="EDD400"/>
                </a:solidFill>
                <a:latin typeface="Menlo" charset="0"/>
              </a:rPr>
              <a:t>google_play_services_version</a:t>
            </a:r>
            <a:r>
              <a:rPr lang="pt-BR" sz="1400" dirty="0">
                <a:solidFill>
                  <a:srgbClr val="EDD400"/>
                </a:solidFill>
                <a:latin typeface="Menlo" charset="0"/>
              </a:rPr>
              <a:t>"</a:t>
            </a:r>
            <a:r>
              <a:rPr lang="pt-BR" sz="1400" dirty="0">
                <a:solidFill>
                  <a:srgbClr val="AD7FA7"/>
                </a:solidFill>
                <a:latin typeface="Menlo" charset="0"/>
              </a:rPr>
              <a:t> 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/&gt;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    &lt;/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application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&gt;</a:t>
            </a:r>
            <a:r>
              <a:rPr lang="pt-BR" sz="1400" dirty="0">
                <a:latin typeface="Menlo" charset="0"/>
              </a:rPr>
              <a:t/>
            </a:r>
            <a:br>
              <a:rPr lang="pt-BR" sz="1400" dirty="0">
                <a:latin typeface="Menlo" charset="0"/>
              </a:rPr>
            </a:br>
            <a:r>
              <a:rPr lang="pt-BR" sz="1400" dirty="0">
                <a:solidFill>
                  <a:srgbClr val="D3D7CE"/>
                </a:solidFill>
                <a:latin typeface="Menlo" charset="0"/>
              </a:rPr>
              <a:t>&lt;/</a:t>
            </a:r>
            <a:r>
              <a:rPr lang="pt-BR" sz="1400" dirty="0" err="1">
                <a:solidFill>
                  <a:srgbClr val="AD7FA7"/>
                </a:solidFill>
                <a:latin typeface="Menlo" charset="0"/>
              </a:rPr>
              <a:t>manifest</a:t>
            </a:r>
            <a:r>
              <a:rPr lang="pt-BR" sz="1400" dirty="0">
                <a:solidFill>
                  <a:srgbClr val="D3D7CE"/>
                </a:solidFill>
                <a:latin typeface="Menlo" charset="0"/>
              </a:rPr>
              <a:t>&gt;</a:t>
            </a:r>
            <a:r>
              <a:rPr lang="pt-BR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94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pt-BR" dirty="0" smtClean="0"/>
              <a:t>Configuração dos Mapas</a:t>
            </a:r>
            <a:br>
              <a:rPr lang="pt-BR" dirty="0" smtClean="0"/>
            </a:br>
            <a:r>
              <a:rPr lang="pt-BR" sz="2800" dirty="0" smtClean="0"/>
              <a:t>iOS</a:t>
            </a:r>
            <a:endParaRPr lang="pt-BR" sz="2800" dirty="0"/>
          </a:p>
        </p:txBody>
      </p:sp>
      <p:sp>
        <p:nvSpPr>
          <p:cNvPr id="3" name="Retângulo 2"/>
          <p:cNvSpPr/>
          <p:nvPr/>
        </p:nvSpPr>
        <p:spPr>
          <a:xfrm>
            <a:off x="1097280" y="1813173"/>
            <a:ext cx="10058400" cy="424731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rgbClr val="4E5758"/>
                </a:solidFill>
              </a:rPr>
              <a:t>No iOS 7, o controle de </a:t>
            </a:r>
            <a:r>
              <a:rPr lang="pt-BR" sz="2000" dirty="0" smtClean="0">
                <a:solidFill>
                  <a:srgbClr val="4E5758"/>
                </a:solidFill>
              </a:rPr>
              <a:t>mapa funciona somente com a</a:t>
            </a:r>
            <a:r>
              <a:rPr lang="pt-BR" sz="2000" dirty="0">
                <a:solidFill>
                  <a:srgbClr val="4E5758"/>
                </a:solidFill>
              </a:rPr>
              <a:t> </a:t>
            </a:r>
            <a:r>
              <a:rPr lang="pt-BR" sz="2000" dirty="0" smtClean="0">
                <a:solidFill>
                  <a:srgbClr val="4E5758"/>
                </a:solidFill>
              </a:rPr>
              <a:t>chamada </a:t>
            </a:r>
            <a:r>
              <a:rPr lang="pt-BR" sz="2000" dirty="0" err="1" smtClean="0">
                <a:solidFill>
                  <a:srgbClr val="4E5758"/>
                </a:solidFill>
              </a:rPr>
              <a:t>FormsMaps.Init</a:t>
            </a:r>
            <a:r>
              <a:rPr lang="pt-BR" sz="2000" dirty="0" smtClean="0">
                <a:solidFill>
                  <a:srgbClr val="4E5758"/>
                </a:solidFill>
              </a:rPr>
              <a:t>() tendo sido </a:t>
            </a:r>
            <a:r>
              <a:rPr lang="pt-BR" sz="2000" dirty="0">
                <a:solidFill>
                  <a:srgbClr val="4E5758"/>
                </a:solidFill>
              </a:rPr>
              <a:t>feita.</a:t>
            </a:r>
          </a:p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rgbClr val="4E5758"/>
                </a:solidFill>
              </a:rPr>
              <a:t>Para iOS 8, duas chaves precisam ser </a:t>
            </a:r>
            <a:r>
              <a:rPr lang="pt-BR" sz="2000" b="1" dirty="0" smtClean="0">
                <a:solidFill>
                  <a:srgbClr val="4E5758"/>
                </a:solidFill>
              </a:rPr>
              <a:t>adicionada ao</a:t>
            </a:r>
            <a:r>
              <a:rPr lang="pt-BR" sz="2000" dirty="0">
                <a:solidFill>
                  <a:srgbClr val="4E5758"/>
                </a:solidFill>
              </a:rPr>
              <a:t> arquivo </a:t>
            </a:r>
            <a:r>
              <a:rPr lang="pt-BR" sz="2000" b="1" dirty="0" err="1" smtClean="0">
                <a:solidFill>
                  <a:srgbClr val="4E5758"/>
                </a:solidFill>
              </a:rPr>
              <a:t>Info.plist</a:t>
            </a:r>
            <a:r>
              <a:rPr lang="pt-BR" sz="2000" dirty="0" smtClean="0">
                <a:solidFill>
                  <a:srgbClr val="4E5758"/>
                </a:solidFill>
              </a:rPr>
              <a:t>: </a:t>
            </a:r>
            <a:r>
              <a:rPr lang="pt-BR" sz="2000" dirty="0" smtClean="0">
                <a:solidFill>
                  <a:srgbClr val="3498DB"/>
                </a:solidFill>
                <a:hlinkClick r:id="rId2"/>
              </a:rPr>
              <a:t>NSLocationAlwaysUsageDescription</a:t>
            </a:r>
            <a:r>
              <a:rPr lang="pt-BR" sz="2000" dirty="0">
                <a:solidFill>
                  <a:srgbClr val="3498DB"/>
                </a:solidFill>
              </a:rPr>
              <a:t> </a:t>
            </a:r>
            <a:r>
              <a:rPr lang="pt-BR" sz="2000" dirty="0" smtClean="0">
                <a:solidFill>
                  <a:srgbClr val="4E5758"/>
                </a:solidFill>
              </a:rPr>
              <a:t>e </a:t>
            </a:r>
            <a:r>
              <a:rPr lang="pt-BR" sz="2000" dirty="0" smtClean="0">
                <a:solidFill>
                  <a:srgbClr val="3498DB"/>
                </a:solidFill>
                <a:hlinkClick r:id="rId3"/>
              </a:rPr>
              <a:t>NSLocationWhenInUseUsageDescription</a:t>
            </a:r>
            <a:r>
              <a:rPr lang="pt-BR" sz="2000" dirty="0" smtClean="0">
                <a:solidFill>
                  <a:srgbClr val="4E5758"/>
                </a:solidFill>
              </a:rPr>
              <a:t>. A </a:t>
            </a:r>
            <a:r>
              <a:rPr lang="pt-BR" sz="2000" dirty="0">
                <a:solidFill>
                  <a:srgbClr val="4E5758"/>
                </a:solidFill>
              </a:rPr>
              <a:t>representação XML é mostrada abaixo </a:t>
            </a:r>
            <a:r>
              <a:rPr lang="mr-IN" sz="2000" dirty="0" smtClean="0">
                <a:solidFill>
                  <a:srgbClr val="4E5758"/>
                </a:solidFill>
              </a:rPr>
              <a:t>–</a:t>
            </a:r>
            <a:r>
              <a:rPr lang="pt-BR" sz="2000" dirty="0" smtClean="0">
                <a:solidFill>
                  <a:srgbClr val="4E5758"/>
                </a:solidFill>
              </a:rPr>
              <a:t> devem ser atualizados os valores de </a:t>
            </a:r>
            <a:r>
              <a:rPr lang="pt-BR" sz="2000" dirty="0" err="1" smtClean="0">
                <a:solidFill>
                  <a:srgbClr val="4E5758"/>
                </a:solidFill>
              </a:rPr>
              <a:t>string</a:t>
            </a:r>
            <a:r>
              <a:rPr lang="pt-BR" sz="2000" dirty="0" smtClean="0">
                <a:solidFill>
                  <a:srgbClr val="4E5758"/>
                </a:solidFill>
              </a:rPr>
              <a:t> </a:t>
            </a:r>
            <a:r>
              <a:rPr lang="pt-BR" sz="2000" dirty="0">
                <a:solidFill>
                  <a:srgbClr val="4E5758"/>
                </a:solidFill>
              </a:rPr>
              <a:t>para refletir como </a:t>
            </a:r>
            <a:r>
              <a:rPr lang="pt-BR" sz="2000" dirty="0" smtClean="0">
                <a:solidFill>
                  <a:srgbClr val="4E5758"/>
                </a:solidFill>
              </a:rPr>
              <a:t>o aplicativo deverá usar as </a:t>
            </a:r>
            <a:r>
              <a:rPr lang="pt-BR" sz="2000" dirty="0">
                <a:solidFill>
                  <a:srgbClr val="4E5758"/>
                </a:solidFill>
              </a:rPr>
              <a:t>informações de </a:t>
            </a:r>
            <a:r>
              <a:rPr lang="pt-BR" sz="2000" dirty="0" smtClean="0">
                <a:solidFill>
                  <a:srgbClr val="4E5758"/>
                </a:solidFill>
              </a:rPr>
              <a:t>localização.</a:t>
            </a:r>
          </a:p>
          <a:p>
            <a:pPr algn="just">
              <a:lnSpc>
                <a:spcPct val="150000"/>
              </a:lnSpc>
            </a:pPr>
            <a:r>
              <a:rPr lang="pt-BR" sz="2000" dirty="0">
                <a:solidFill>
                  <a:srgbClr val="FFC000"/>
                </a:solidFill>
              </a:rPr>
              <a:t>&lt;</a:t>
            </a:r>
            <a:r>
              <a:rPr lang="pt-BR" sz="2000" dirty="0" err="1">
                <a:solidFill>
                  <a:srgbClr val="FFC000"/>
                </a:solidFill>
              </a:rPr>
              <a:t>key</a:t>
            </a:r>
            <a:r>
              <a:rPr lang="pt-BR" sz="2000" dirty="0">
                <a:solidFill>
                  <a:srgbClr val="FFC000"/>
                </a:solidFill>
              </a:rPr>
              <a:t>&gt;</a:t>
            </a:r>
            <a:r>
              <a:rPr lang="pt-BR" sz="2000" dirty="0" err="1">
                <a:solidFill>
                  <a:srgbClr val="FFC000"/>
                </a:solidFill>
              </a:rPr>
              <a:t>NSLocationAlwaysUsageDescription</a:t>
            </a:r>
            <a:r>
              <a:rPr lang="pt-BR" sz="2000" dirty="0">
                <a:solidFill>
                  <a:srgbClr val="FFC000"/>
                </a:solidFill>
              </a:rPr>
              <a:t>&lt;/</a:t>
            </a:r>
            <a:r>
              <a:rPr lang="pt-BR" sz="2000" dirty="0" err="1">
                <a:solidFill>
                  <a:srgbClr val="FFC000"/>
                </a:solidFill>
              </a:rPr>
              <a:t>key</a:t>
            </a:r>
            <a:r>
              <a:rPr lang="pt-BR" sz="2000" dirty="0" smtClean="0">
                <a:solidFill>
                  <a:srgbClr val="FFC000"/>
                </a:solidFill>
              </a:rPr>
              <a:t>&gt;&lt;</a:t>
            </a:r>
            <a:r>
              <a:rPr lang="pt-BR" sz="2000" dirty="0" err="1">
                <a:solidFill>
                  <a:srgbClr val="FFC000"/>
                </a:solidFill>
              </a:rPr>
              <a:t>string</a:t>
            </a:r>
            <a:r>
              <a:rPr lang="pt-BR" sz="2000" dirty="0">
                <a:solidFill>
                  <a:srgbClr val="FFC000"/>
                </a:solidFill>
              </a:rPr>
              <a:t>&gt;</a:t>
            </a:r>
            <a:r>
              <a:rPr lang="pt-BR" sz="2000" dirty="0" err="1">
                <a:solidFill>
                  <a:srgbClr val="FFC000"/>
                </a:solidFill>
              </a:rPr>
              <a:t>Can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 err="1">
                <a:solidFill>
                  <a:srgbClr val="FFC000"/>
                </a:solidFill>
              </a:rPr>
              <a:t>we</a:t>
            </a:r>
            <a:r>
              <a:rPr lang="pt-BR" sz="2000" dirty="0">
                <a:solidFill>
                  <a:srgbClr val="FFC000"/>
                </a:solidFill>
              </a:rPr>
              <a:t> use </a:t>
            </a:r>
            <a:r>
              <a:rPr lang="pt-BR" sz="2000" dirty="0" err="1">
                <a:solidFill>
                  <a:srgbClr val="FFC000"/>
                </a:solidFill>
              </a:rPr>
              <a:t>your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 err="1">
                <a:solidFill>
                  <a:srgbClr val="FFC000"/>
                </a:solidFill>
              </a:rPr>
              <a:t>location</a:t>
            </a:r>
            <a:r>
              <a:rPr lang="pt-BR" sz="2000" dirty="0">
                <a:solidFill>
                  <a:srgbClr val="FFC000"/>
                </a:solidFill>
              </a:rPr>
              <a:t>&lt;/</a:t>
            </a:r>
            <a:r>
              <a:rPr lang="pt-BR" sz="2000" dirty="0" err="1">
                <a:solidFill>
                  <a:srgbClr val="FFC000"/>
                </a:solidFill>
              </a:rPr>
              <a:t>string</a:t>
            </a:r>
            <a:r>
              <a:rPr lang="pt-BR" sz="2000" dirty="0">
                <a:solidFill>
                  <a:srgbClr val="FFC000"/>
                </a:solidFill>
              </a:rPr>
              <a:t>&gt;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>
                <a:solidFill>
                  <a:srgbClr val="FFC000"/>
                </a:solidFill>
              </a:rPr>
              <a:t>&lt;</a:t>
            </a:r>
            <a:r>
              <a:rPr lang="pt-BR" sz="2000" dirty="0" err="1">
                <a:solidFill>
                  <a:srgbClr val="FFC000"/>
                </a:solidFill>
              </a:rPr>
              <a:t>key</a:t>
            </a:r>
            <a:r>
              <a:rPr lang="pt-BR" sz="2000" dirty="0">
                <a:solidFill>
                  <a:srgbClr val="FFC000"/>
                </a:solidFill>
              </a:rPr>
              <a:t>&gt;</a:t>
            </a:r>
            <a:r>
              <a:rPr lang="pt-BR" sz="2000" dirty="0" err="1">
                <a:solidFill>
                  <a:srgbClr val="FFC000"/>
                </a:solidFill>
              </a:rPr>
              <a:t>NSLocationWhenInUseUsageDescription</a:t>
            </a:r>
            <a:r>
              <a:rPr lang="pt-BR" sz="2000" dirty="0">
                <a:solidFill>
                  <a:srgbClr val="FFC000"/>
                </a:solidFill>
              </a:rPr>
              <a:t>&lt;/</a:t>
            </a:r>
            <a:r>
              <a:rPr lang="pt-BR" sz="2000" dirty="0" err="1">
                <a:solidFill>
                  <a:srgbClr val="FFC000"/>
                </a:solidFill>
              </a:rPr>
              <a:t>key</a:t>
            </a:r>
            <a:r>
              <a:rPr lang="pt-BR" sz="2000" dirty="0" smtClean="0">
                <a:solidFill>
                  <a:srgbClr val="FFC000"/>
                </a:solidFill>
              </a:rPr>
              <a:t>&gt;&lt;</a:t>
            </a:r>
            <a:r>
              <a:rPr lang="pt-BR" sz="2000" dirty="0" err="1" smtClean="0">
                <a:solidFill>
                  <a:srgbClr val="FFC000"/>
                </a:solidFill>
              </a:rPr>
              <a:t>string</a:t>
            </a:r>
            <a:r>
              <a:rPr lang="pt-BR" sz="2000" dirty="0" smtClean="0">
                <a:solidFill>
                  <a:srgbClr val="FFC000"/>
                </a:solidFill>
              </a:rPr>
              <a:t>&gt;</a:t>
            </a:r>
            <a:r>
              <a:rPr lang="pt-BR" sz="2000" dirty="0" err="1" smtClean="0">
                <a:solidFill>
                  <a:srgbClr val="FFC000"/>
                </a:solidFill>
              </a:rPr>
              <a:t>We</a:t>
            </a:r>
            <a:r>
              <a:rPr lang="pt-BR" sz="2000" dirty="0" smtClean="0">
                <a:solidFill>
                  <a:srgbClr val="FFC000"/>
                </a:solidFill>
              </a:rPr>
              <a:t> are </a:t>
            </a:r>
            <a:r>
              <a:rPr lang="pt-BR" sz="2000" dirty="0" err="1" smtClean="0">
                <a:solidFill>
                  <a:srgbClr val="FFC000"/>
                </a:solidFill>
              </a:rPr>
              <a:t>using</a:t>
            </a:r>
            <a:r>
              <a:rPr lang="pt-BR" sz="2000" dirty="0">
                <a:solidFill>
                  <a:srgbClr val="FFC000"/>
                </a:solidFill>
              </a:rPr>
              <a:t> </a:t>
            </a:r>
            <a:r>
              <a:rPr lang="pt-BR" sz="2000" dirty="0" err="1" smtClean="0">
                <a:solidFill>
                  <a:srgbClr val="FFC000"/>
                </a:solidFill>
              </a:rPr>
              <a:t>your</a:t>
            </a:r>
            <a:r>
              <a:rPr lang="pt-BR" sz="2000" dirty="0" smtClean="0">
                <a:solidFill>
                  <a:srgbClr val="FFC000"/>
                </a:solidFill>
              </a:rPr>
              <a:t> </a:t>
            </a:r>
            <a:r>
              <a:rPr lang="pt-BR" sz="2000" dirty="0" err="1">
                <a:solidFill>
                  <a:srgbClr val="FFC000"/>
                </a:solidFill>
              </a:rPr>
              <a:t>location</a:t>
            </a:r>
            <a:r>
              <a:rPr lang="pt-BR" sz="2000" dirty="0">
                <a:solidFill>
                  <a:srgbClr val="FFC000"/>
                </a:solidFill>
              </a:rPr>
              <a:t>&lt;/</a:t>
            </a:r>
            <a:r>
              <a:rPr lang="pt-BR" sz="2000" dirty="0" err="1">
                <a:solidFill>
                  <a:srgbClr val="FFC000"/>
                </a:solidFill>
              </a:rPr>
              <a:t>string</a:t>
            </a:r>
            <a:r>
              <a:rPr lang="pt-BR" sz="2000" dirty="0">
                <a:solidFill>
                  <a:srgbClr val="FFC000"/>
                </a:solidFill>
              </a:rPr>
              <a:t>&gt;</a:t>
            </a:r>
            <a:endParaRPr lang="pt-BR" sz="2000" b="0" i="0" dirty="0">
              <a:solidFill>
                <a:srgbClr val="FFC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6470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dirty="0" smtClean="0"/>
              <a:t>Utilizando Mapas</a:t>
            </a:r>
            <a:endParaRPr lang="pt-BR" sz="2800" dirty="0"/>
          </a:p>
        </p:txBody>
      </p:sp>
      <p:sp>
        <p:nvSpPr>
          <p:cNvPr id="4" name="Retângulo 3"/>
          <p:cNvSpPr/>
          <p:nvPr/>
        </p:nvSpPr>
        <p:spPr>
          <a:xfrm>
            <a:off x="1097280" y="1737360"/>
            <a:ext cx="10058400" cy="4662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>
                <a:solidFill>
                  <a:srgbClr val="268BD2"/>
                </a:solidFill>
              </a:rPr>
              <a:t>&lt;?</a:t>
            </a:r>
            <a:r>
              <a:rPr lang="pt-BR" dirty="0" err="1"/>
              <a:t>xml</a:t>
            </a:r>
            <a:r>
              <a:rPr lang="pt-BR" dirty="0"/>
              <a:t> </a:t>
            </a:r>
            <a:r>
              <a:rPr lang="pt-BR" dirty="0" err="1"/>
              <a:t>version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"1.0"</a:t>
            </a:r>
            <a:r>
              <a:rPr lang="pt-BR" dirty="0"/>
              <a:t> </a:t>
            </a:r>
            <a:r>
              <a:rPr lang="pt-BR" dirty="0" err="1"/>
              <a:t>encoding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"UTF-8"</a:t>
            </a:r>
            <a:r>
              <a:rPr lang="pt-BR" dirty="0"/>
              <a:t> </a:t>
            </a:r>
            <a:r>
              <a:rPr lang="pt-BR" dirty="0">
                <a:solidFill>
                  <a:srgbClr val="268BD2"/>
                </a:solidFill>
              </a:rPr>
              <a:t>?&gt;</a:t>
            </a:r>
            <a:r>
              <a:rPr lang="pt-BR" dirty="0"/>
              <a:t> </a:t>
            </a:r>
            <a:endParaRPr lang="pt-BR" dirty="0" smtClean="0"/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rgbClr val="268BD2"/>
                </a:solidFill>
              </a:rPr>
              <a:t>	</a:t>
            </a:r>
            <a:r>
              <a:rPr lang="pt-BR" dirty="0" smtClean="0">
                <a:solidFill>
                  <a:srgbClr val="268BD2"/>
                </a:solidFill>
              </a:rPr>
              <a:t>&lt;</a:t>
            </a:r>
            <a:r>
              <a:rPr lang="pt-BR" dirty="0" err="1">
                <a:solidFill>
                  <a:srgbClr val="3364AD"/>
                </a:solidFill>
              </a:rPr>
              <a:t>ContentPage</a:t>
            </a:r>
            <a:r>
              <a:rPr lang="pt-BR" dirty="0"/>
              <a:t> </a:t>
            </a:r>
            <a:endParaRPr lang="pt-BR" dirty="0" smtClean="0"/>
          </a:p>
          <a:p>
            <a:pPr>
              <a:lnSpc>
                <a:spcPct val="150000"/>
              </a:lnSpc>
            </a:pPr>
            <a:r>
              <a:rPr lang="pt-BR" dirty="0"/>
              <a:t>	</a:t>
            </a:r>
            <a:r>
              <a:rPr lang="pt-BR" dirty="0" smtClean="0"/>
              <a:t>	</a:t>
            </a:r>
            <a:r>
              <a:rPr lang="pt-BR" dirty="0" err="1" smtClean="0"/>
              <a:t>xmlns</a:t>
            </a:r>
            <a:r>
              <a:rPr lang="pt-BR" dirty="0" smtClean="0">
                <a:solidFill>
                  <a:srgbClr val="268BD2"/>
                </a:solidFill>
              </a:rPr>
              <a:t>=</a:t>
            </a:r>
            <a:r>
              <a:rPr lang="pt-BR" dirty="0" smtClean="0">
                <a:solidFill>
                  <a:srgbClr val="F57D00"/>
                </a:solidFill>
              </a:rPr>
              <a:t>"</a:t>
            </a:r>
            <a:r>
              <a:rPr lang="pt-BR" dirty="0" err="1" smtClean="0">
                <a:solidFill>
                  <a:srgbClr val="F57D00"/>
                </a:solidFill>
              </a:rPr>
              <a:t>http</a:t>
            </a:r>
            <a:r>
              <a:rPr lang="pt-BR" dirty="0">
                <a:solidFill>
                  <a:srgbClr val="F57D00"/>
                </a:solidFill>
              </a:rPr>
              <a:t>://</a:t>
            </a:r>
            <a:r>
              <a:rPr lang="pt-BR" dirty="0" err="1" smtClean="0">
                <a:solidFill>
                  <a:srgbClr val="F57D00"/>
                </a:solidFill>
              </a:rPr>
              <a:t>xamarin.com</a:t>
            </a:r>
            <a:r>
              <a:rPr lang="pt-BR" dirty="0" smtClean="0">
                <a:solidFill>
                  <a:srgbClr val="F57D00"/>
                </a:solidFill>
              </a:rPr>
              <a:t>/</a:t>
            </a:r>
            <a:r>
              <a:rPr lang="pt-BR" dirty="0" err="1" smtClean="0">
                <a:solidFill>
                  <a:srgbClr val="F57D00"/>
                </a:solidFill>
              </a:rPr>
              <a:t>schemas</a:t>
            </a:r>
            <a:r>
              <a:rPr lang="pt-BR" dirty="0" smtClean="0">
                <a:solidFill>
                  <a:srgbClr val="F57D00"/>
                </a:solidFill>
              </a:rPr>
              <a:t>/2014/</a:t>
            </a:r>
            <a:r>
              <a:rPr lang="pt-BR" dirty="0" err="1" smtClean="0">
                <a:solidFill>
                  <a:srgbClr val="F57D00"/>
                </a:solidFill>
              </a:rPr>
              <a:t>forms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/>
              <a:t> </a:t>
            </a:r>
            <a:r>
              <a:rPr lang="pt-BR" dirty="0" smtClean="0"/>
              <a:t>				 							</a:t>
            </a:r>
            <a:r>
              <a:rPr lang="pt-BR" dirty="0" err="1" smtClean="0"/>
              <a:t>xmlns:x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 err="1">
                <a:solidFill>
                  <a:srgbClr val="F57D00"/>
                </a:solidFill>
              </a:rPr>
              <a:t>http</a:t>
            </a:r>
            <a:r>
              <a:rPr lang="pt-BR" dirty="0">
                <a:solidFill>
                  <a:srgbClr val="F57D00"/>
                </a:solidFill>
              </a:rPr>
              <a:t>://</a:t>
            </a:r>
            <a:r>
              <a:rPr lang="pt-BR" dirty="0" err="1">
                <a:solidFill>
                  <a:srgbClr val="F57D00"/>
                </a:solidFill>
              </a:rPr>
              <a:t>schemas.microsoft.com</a:t>
            </a:r>
            <a:r>
              <a:rPr lang="pt-BR" dirty="0">
                <a:solidFill>
                  <a:srgbClr val="F57D00"/>
                </a:solidFill>
              </a:rPr>
              <a:t>/</a:t>
            </a:r>
            <a:r>
              <a:rPr lang="pt-BR" dirty="0" err="1">
                <a:solidFill>
                  <a:srgbClr val="F57D00"/>
                </a:solidFill>
              </a:rPr>
              <a:t>winfx</a:t>
            </a:r>
            <a:r>
              <a:rPr lang="pt-BR" dirty="0">
                <a:solidFill>
                  <a:srgbClr val="F57D00"/>
                </a:solidFill>
              </a:rPr>
              <a:t>/2006/</a:t>
            </a:r>
            <a:r>
              <a:rPr lang="pt-BR" dirty="0" err="1">
                <a:solidFill>
                  <a:srgbClr val="F57D00"/>
                </a:solidFill>
              </a:rPr>
              <a:t>xaml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/>
              <a:t> </a:t>
            </a:r>
            <a:endParaRPr lang="pt-BR" dirty="0" smtClean="0"/>
          </a:p>
          <a:p>
            <a:pPr>
              <a:lnSpc>
                <a:spcPct val="150000"/>
              </a:lnSpc>
            </a:pPr>
            <a:r>
              <a:rPr lang="pt-BR" dirty="0"/>
              <a:t>	</a:t>
            </a:r>
            <a:r>
              <a:rPr lang="pt-BR" dirty="0" smtClean="0"/>
              <a:t>	</a:t>
            </a:r>
            <a:r>
              <a:rPr lang="pt-BR" dirty="0" err="1" smtClean="0"/>
              <a:t>xmlns:maps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 err="1">
                <a:solidFill>
                  <a:srgbClr val="F57D00"/>
                </a:solidFill>
              </a:rPr>
              <a:t>clr-namespace:Xamarin.Forms.Maps;assembly</a:t>
            </a:r>
            <a:r>
              <a:rPr lang="pt-BR" dirty="0">
                <a:solidFill>
                  <a:srgbClr val="F57D00"/>
                </a:solidFill>
              </a:rPr>
              <a:t>=</a:t>
            </a:r>
            <a:r>
              <a:rPr lang="pt-BR" dirty="0" err="1">
                <a:solidFill>
                  <a:srgbClr val="F57D00"/>
                </a:solidFill>
              </a:rPr>
              <a:t>Xamarin.Forms.Maps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/>
              <a:t> </a:t>
            </a:r>
            <a:r>
              <a:rPr lang="pt-BR" dirty="0" smtClean="0"/>
              <a:t>				</a:t>
            </a:r>
            <a:r>
              <a:rPr lang="pt-BR" dirty="0" err="1" smtClean="0"/>
              <a:t>x:</a:t>
            </a:r>
            <a:r>
              <a:rPr lang="pt-BR" dirty="0" err="1" smtClean="0">
                <a:solidFill>
                  <a:srgbClr val="3364AD"/>
                </a:solidFill>
              </a:rPr>
              <a:t>Class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 err="1">
                <a:solidFill>
                  <a:srgbClr val="F57D00"/>
                </a:solidFill>
              </a:rPr>
              <a:t>MapDemo.MapPage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>
                <a:solidFill>
                  <a:srgbClr val="268BD2"/>
                </a:solidFill>
              </a:rPr>
              <a:t>&gt;</a:t>
            </a:r>
            <a:r>
              <a:rPr lang="pt-BR" dirty="0"/>
              <a:t> </a:t>
            </a:r>
            <a:endParaRPr lang="pt-BR" dirty="0" smtClean="0"/>
          </a:p>
          <a:p>
            <a:pPr>
              <a:lnSpc>
                <a:spcPct val="150000"/>
              </a:lnSpc>
            </a:pPr>
            <a:r>
              <a:rPr lang="pt-BR" dirty="0" smtClean="0">
                <a:solidFill>
                  <a:srgbClr val="268BD2"/>
                </a:solidFill>
              </a:rPr>
              <a:t>	&lt;</a:t>
            </a:r>
            <a:r>
              <a:rPr lang="pt-BR" dirty="0" err="1">
                <a:solidFill>
                  <a:srgbClr val="3364AD"/>
                </a:solidFill>
              </a:rPr>
              <a:t>StackLayout</a:t>
            </a:r>
            <a:r>
              <a:rPr lang="pt-BR" dirty="0"/>
              <a:t> </a:t>
            </a:r>
            <a:r>
              <a:rPr lang="pt-BR" dirty="0" err="1">
                <a:solidFill>
                  <a:srgbClr val="3364AD"/>
                </a:solidFill>
              </a:rPr>
              <a:t>VerticalOptions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 err="1">
                <a:solidFill>
                  <a:srgbClr val="F57D00"/>
                </a:solidFill>
              </a:rPr>
              <a:t>StartAndExpand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/>
              <a:t> </a:t>
            </a:r>
            <a:r>
              <a:rPr lang="pt-BR" dirty="0" err="1">
                <a:solidFill>
                  <a:srgbClr val="3364AD"/>
                </a:solidFill>
              </a:rPr>
              <a:t>Padding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"30"</a:t>
            </a:r>
            <a:r>
              <a:rPr lang="pt-BR" dirty="0">
                <a:solidFill>
                  <a:srgbClr val="268BD2"/>
                </a:solidFill>
              </a:rPr>
              <a:t>&gt;</a:t>
            </a:r>
            <a:r>
              <a:rPr lang="pt-BR" dirty="0"/>
              <a:t> </a:t>
            </a:r>
            <a:endParaRPr lang="pt-BR" dirty="0" smtClean="0"/>
          </a:p>
          <a:p>
            <a:pPr>
              <a:lnSpc>
                <a:spcPct val="150000"/>
              </a:lnSpc>
            </a:pPr>
            <a:r>
              <a:rPr lang="pt-BR" dirty="0" smtClean="0">
                <a:solidFill>
                  <a:srgbClr val="268BD2"/>
                </a:solidFill>
              </a:rPr>
              <a:t>		&lt;</a:t>
            </a:r>
            <a:r>
              <a:rPr lang="pt-BR" dirty="0" err="1"/>
              <a:t>maps:</a:t>
            </a:r>
            <a:r>
              <a:rPr lang="pt-BR" dirty="0" err="1">
                <a:solidFill>
                  <a:srgbClr val="3364AD"/>
                </a:solidFill>
              </a:rPr>
              <a:t>Map</a:t>
            </a:r>
            <a:r>
              <a:rPr lang="pt-BR" dirty="0"/>
              <a:t> </a:t>
            </a:r>
            <a:r>
              <a:rPr lang="pt-BR" dirty="0" err="1">
                <a:solidFill>
                  <a:srgbClr val="3364AD"/>
                </a:solidFill>
              </a:rPr>
              <a:t>WidthRequest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"320"</a:t>
            </a:r>
            <a:r>
              <a:rPr lang="pt-BR" dirty="0"/>
              <a:t> </a:t>
            </a:r>
            <a:r>
              <a:rPr lang="pt-BR" dirty="0" err="1">
                <a:solidFill>
                  <a:srgbClr val="3364AD"/>
                </a:solidFill>
              </a:rPr>
              <a:t>HeightRequest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"200"</a:t>
            </a:r>
            <a:r>
              <a:rPr lang="pt-BR" dirty="0"/>
              <a:t> </a:t>
            </a:r>
            <a:r>
              <a:rPr lang="pt-BR" dirty="0" err="1"/>
              <a:t>x:</a:t>
            </a:r>
            <a:r>
              <a:rPr lang="pt-BR" dirty="0" err="1">
                <a:solidFill>
                  <a:srgbClr val="3364AD"/>
                </a:solidFill>
              </a:rPr>
              <a:t>Name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 err="1">
                <a:solidFill>
                  <a:srgbClr val="F57D00"/>
                </a:solidFill>
              </a:rPr>
              <a:t>MyMap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/>
              <a:t> </a:t>
            </a:r>
            <a:r>
              <a:rPr lang="pt-BR" dirty="0" smtClean="0"/>
              <a:t>				    				</a:t>
            </a:r>
            <a:r>
              <a:rPr lang="pt-BR" dirty="0" err="1" smtClean="0">
                <a:solidFill>
                  <a:srgbClr val="3364AD"/>
                </a:solidFill>
              </a:rPr>
              <a:t>IsShowingUser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 err="1">
                <a:solidFill>
                  <a:srgbClr val="F57D00"/>
                </a:solidFill>
              </a:rPr>
              <a:t>true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/>
              <a:t> </a:t>
            </a:r>
            <a:r>
              <a:rPr lang="pt-BR" dirty="0" err="1">
                <a:solidFill>
                  <a:srgbClr val="3364AD"/>
                </a:solidFill>
              </a:rPr>
              <a:t>MapType</a:t>
            </a:r>
            <a:r>
              <a:rPr lang="pt-BR" dirty="0">
                <a:solidFill>
                  <a:srgbClr val="268BD2"/>
                </a:solidFill>
              </a:rPr>
              <a:t>=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 err="1">
                <a:solidFill>
                  <a:srgbClr val="F57D00"/>
                </a:solidFill>
              </a:rPr>
              <a:t>Hybrid</a:t>
            </a:r>
            <a:r>
              <a:rPr lang="pt-BR" dirty="0">
                <a:solidFill>
                  <a:srgbClr val="F57D00"/>
                </a:solidFill>
              </a:rPr>
              <a:t>"</a:t>
            </a:r>
            <a:r>
              <a:rPr lang="pt-BR" dirty="0"/>
              <a:t> </a:t>
            </a:r>
            <a:r>
              <a:rPr lang="pt-BR" dirty="0">
                <a:solidFill>
                  <a:srgbClr val="268BD2"/>
                </a:solidFill>
              </a:rPr>
              <a:t>/&gt;</a:t>
            </a:r>
            <a:r>
              <a:rPr lang="pt-BR" dirty="0"/>
              <a:t> </a:t>
            </a:r>
            <a:endParaRPr lang="pt-BR" dirty="0" smtClean="0"/>
          </a:p>
          <a:p>
            <a:pPr>
              <a:lnSpc>
                <a:spcPct val="150000"/>
              </a:lnSpc>
            </a:pPr>
            <a:r>
              <a:rPr lang="pt-BR" dirty="0" smtClean="0">
                <a:solidFill>
                  <a:srgbClr val="268BD2"/>
                </a:solidFill>
              </a:rPr>
              <a:t>	&lt;/</a:t>
            </a:r>
            <a:r>
              <a:rPr lang="pt-BR" dirty="0" err="1">
                <a:solidFill>
                  <a:srgbClr val="3364AD"/>
                </a:solidFill>
              </a:rPr>
              <a:t>StackLayout</a:t>
            </a:r>
            <a:r>
              <a:rPr lang="pt-BR" dirty="0">
                <a:solidFill>
                  <a:srgbClr val="268BD2"/>
                </a:solidFill>
              </a:rPr>
              <a:t>&gt;</a:t>
            </a:r>
            <a:r>
              <a:rPr lang="pt-BR" dirty="0"/>
              <a:t> </a:t>
            </a:r>
            <a:endParaRPr lang="pt-BR" dirty="0" smtClean="0"/>
          </a:p>
          <a:p>
            <a:pPr>
              <a:lnSpc>
                <a:spcPct val="150000"/>
              </a:lnSpc>
            </a:pPr>
            <a:r>
              <a:rPr lang="pt-BR" dirty="0" smtClean="0">
                <a:solidFill>
                  <a:srgbClr val="268BD2"/>
                </a:solidFill>
              </a:rPr>
              <a:t>&lt;/</a:t>
            </a:r>
            <a:r>
              <a:rPr lang="pt-BR" dirty="0" err="1">
                <a:solidFill>
                  <a:srgbClr val="3364AD"/>
                </a:solidFill>
              </a:rPr>
              <a:t>ContentPage</a:t>
            </a:r>
            <a:r>
              <a:rPr lang="pt-BR" dirty="0">
                <a:solidFill>
                  <a:srgbClr val="268BD2"/>
                </a:solidFill>
              </a:rPr>
              <a:t>&gt;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4400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dirty="0" smtClean="0"/>
              <a:t>Utilizando Mapas</a:t>
            </a:r>
            <a:endParaRPr lang="pt-BR" sz="28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480" y="2059640"/>
            <a:ext cx="63500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3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o">
  <a:themeElements>
    <a:clrScheme name="Retrospecto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984</TotalTime>
  <Words>113</Words>
  <Application>Microsoft Macintosh PowerPoint</Application>
  <PresentationFormat>Widescreen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Mangal</vt:lpstr>
      <vt:lpstr>Menlo</vt:lpstr>
      <vt:lpstr>Arial</vt:lpstr>
      <vt:lpstr>Retrospecto</vt:lpstr>
      <vt:lpstr>CURSO XAMARIN</vt:lpstr>
      <vt:lpstr>Mapas</vt:lpstr>
      <vt:lpstr>Mapas</vt:lpstr>
      <vt:lpstr>Configuração dos Mapas Android</vt:lpstr>
      <vt:lpstr>Configuração dos Mapas Android</vt:lpstr>
      <vt:lpstr>Configuração dos Mapas Android</vt:lpstr>
      <vt:lpstr>Configuração dos Mapas iOS</vt:lpstr>
      <vt:lpstr>Utilizando Mapas</vt:lpstr>
      <vt:lpstr>Utilizando Mapas</vt:lpstr>
      <vt:lpstr>Mapas Pins</vt:lpstr>
      <vt:lpstr>Mapas Pins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CURSO XAMARIN FORMS</dc:title>
  <dc:creator>Carlos Henrique Rocha Gabriel</dc:creator>
  <cp:lastModifiedBy>Carlos Henrique Rocha Gabriel</cp:lastModifiedBy>
  <cp:revision>42</cp:revision>
  <dcterms:created xsi:type="dcterms:W3CDTF">2017-02-18T01:47:58Z</dcterms:created>
  <dcterms:modified xsi:type="dcterms:W3CDTF">2017-05-01T22:44:47Z</dcterms:modified>
</cp:coreProperties>
</file>

<file path=docProps/thumbnail.jpeg>
</file>